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7"/>
  </p:notesMasterIdLst>
  <p:sldIdLst>
    <p:sldId id="261" r:id="rId5"/>
    <p:sldId id="263" r:id="rId6"/>
  </p:sldIdLst>
  <p:sldSz cx="9906000" cy="6858000" type="A4"/>
  <p:notesSz cx="7104063" cy="10234613"/>
  <p:embeddedFontLst>
    <p:embeddedFont>
      <p:font typeface="ABeeZee" panose="020B060402020202020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EC0AC4-4192-8242-215B-CE2FFE6476EA}" name="Tia Guttensohn" initials="TG" userId="d9a15a155ad30d5e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ofed" initials="PI" lastIdx="5" clrIdx="0">
    <p:extLst>
      <p:ext uri="{19B8F6BF-5375-455C-9EA6-DF929625EA0E}">
        <p15:presenceInfo xmlns:p15="http://schemas.microsoft.com/office/powerpoint/2012/main" userId="Proofe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88A442"/>
    <a:srgbClr val="CAC3DF"/>
    <a:srgbClr val="553F6D"/>
    <a:srgbClr val="D7D1E7"/>
    <a:srgbClr val="99B567"/>
    <a:srgbClr val="335A85"/>
    <a:srgbClr val="FFFFEF"/>
    <a:srgbClr val="4E8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/>
    <p:restoredTop sz="94718"/>
  </p:normalViewPr>
  <p:slideViewPr>
    <p:cSldViewPr snapToGrid="0">
      <p:cViewPr varScale="1">
        <p:scale>
          <a:sx n="91" d="100"/>
          <a:sy n="91" d="100"/>
        </p:scale>
        <p:origin x="759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commentAuthors" Target="commentAuthor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E204B5A-DF1A-422B-8E34-C818CF8FD4D7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40601" y="216132"/>
            <a:ext cx="3060000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0"/>
            <a:ext cx="9806122" cy="6558477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7E38AD3-7FAB-0832-D439-0C93A9E1CC2F}"/>
              </a:ext>
            </a:extLst>
          </p:cNvPr>
          <p:cNvSpPr/>
          <p:nvPr userDrawn="1"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4626927" y="6578480"/>
            <a:ext cx="5279073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b="1">
                <a:solidFill>
                  <a:srgbClr val="000000"/>
                </a:solidFill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  <a:r>
              <a:rPr lang="en-GB" sz="1000" b="1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| </a:t>
            </a:r>
            <a:r>
              <a:rPr lang="en-GB" sz="1000" b="1">
                <a:solidFill>
                  <a:srgbClr val="000000"/>
                </a:solidFill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7.01</a:t>
            </a:r>
            <a:r>
              <a:rPr lang="en-GB" sz="1000" b="1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GB" sz="1000" b="1">
                <a:solidFill>
                  <a:srgbClr val="000000"/>
                </a:solidFill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Treasure Island</a:t>
            </a:r>
            <a:r>
              <a:rPr lang="en-GB" sz="1000" b="1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| </a:t>
            </a:r>
            <a:r>
              <a:rPr lang="en-GB" sz="1000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Organiser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b="1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73404" y="241682"/>
            <a:ext cx="4067275" cy="417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GB" sz="2000" b="1" spc="100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Treasure Island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F6D8423-0A44-87BC-D2BB-624FC32B0795}"/>
              </a:ext>
            </a:extLst>
          </p:cNvPr>
          <p:cNvSpPr/>
          <p:nvPr/>
        </p:nvSpPr>
        <p:spPr>
          <a:xfrm>
            <a:off x="50424" y="719914"/>
            <a:ext cx="2916000" cy="357933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b="1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Subject-Specific Vocabulary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79FCB31-606D-AFB2-B11F-026569B2035E}"/>
              </a:ext>
            </a:extLst>
          </p:cNvPr>
          <p:cNvSpPr txBox="1">
            <a:spLocks/>
          </p:cNvSpPr>
          <p:nvPr/>
        </p:nvSpPr>
        <p:spPr>
          <a:xfrm>
            <a:off x="50422" y="1235617"/>
            <a:ext cx="7262061" cy="1360586"/>
          </a:xfrm>
          <a:prstGeom prst="rect">
            <a:avLst/>
          </a:prstGeom>
        </p:spPr>
        <p:txBody>
          <a:bodyPr lIns="108000" tIns="0" rIns="108000" bIns="0" anchor="t"/>
          <a:lstStyle>
            <a:lvl1pPr marL="0" indent="0" algn="l" defTabSz="1320704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990528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880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3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584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3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28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64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2992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endParaRPr lang="en-GB" sz="120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71B0919-C8AE-D118-C290-BAC7BCACC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758893"/>
              </p:ext>
            </p:extLst>
          </p:nvPr>
        </p:nvGraphicFramePr>
        <p:xfrm>
          <a:off x="231560" y="1124108"/>
          <a:ext cx="9401229" cy="5013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397715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571514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5729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explicit characterisation 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something the author tells us directly about a character, e.g. their age, appearance, job, address, likes and dislikes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171503"/>
                  </a:ext>
                </a:extLst>
              </a:tr>
              <a:tr h="5729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implicit characterisation 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something we have to infer about a character through their actions, their dialogue and/or what others say about them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4543"/>
                  </a:ext>
                </a:extLst>
              </a:tr>
              <a:tr h="5729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exposition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refers to the part of the story used to introduce background information to the reader about events, settings, characters, etc.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52879"/>
                  </a:ext>
                </a:extLst>
              </a:tr>
              <a:tr h="5729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hero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 main character in a literary work who, in the face of danger, combats adversity through feats of resourcefulness, bravery or strength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406457"/>
                  </a:ext>
                </a:extLst>
              </a:tr>
              <a:tr h="31526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protagonist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the central character or leading figure in a poem, narrative, novel or any type of story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276199"/>
                  </a:ext>
                </a:extLst>
              </a:tr>
              <a:tr h="31526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antagonist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the character who opposes the protagonist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97263"/>
                  </a:ext>
                </a:extLst>
              </a:tr>
              <a:tr h="31526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/>
                        </a:rPr>
                        <a:t>setting</a:t>
                      </a:r>
                      <a:endParaRPr lang="en-GB" sz="1200" b="1" noProof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30000"/>
                        </a:lnSpc>
                        <a:buNone/>
                      </a:pPr>
                      <a:r>
                        <a:rPr lang="en-GB" sz="1200" b="0" i="0" u="none" strike="noStrike" baseline="0" noProof="0">
                          <a:solidFill>
                            <a:srgbClr val="000000"/>
                          </a:solidFill>
                          <a:latin typeface="ABeeZee"/>
                        </a:rPr>
                        <a:t>the time and place of the story, including the physical location, weather and cultural surroundings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590806"/>
                  </a:ext>
                </a:extLst>
              </a:tr>
              <a:tr h="5729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quest narrative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the main character goes on a journey in search of something; the quest usually involves several hurdles and challenges, which the character must overcome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315967"/>
                  </a:ext>
                </a:extLst>
              </a:tr>
              <a:tr h="5729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Bildungsroman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 coming-of-age novel that concerns itself primarily with the educational, emotional and moral development of the main character, usually from youth into adulthood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534557"/>
                  </a:ext>
                </a:extLst>
              </a:tr>
              <a:tr h="31526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verb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noProof="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usually has a tense – it can be an action but can also name states or feelings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94010"/>
                  </a:ext>
                </a:extLst>
              </a:tr>
              <a:tr h="31526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adjective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noProof="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word used to modify a noun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80776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493CF0B-CB1A-DCD2-A0EB-7D6229A82B4E}"/>
              </a:ext>
            </a:extLst>
          </p:cNvPr>
          <p:cNvSpPr/>
          <p:nvPr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FA9B94-F69F-D068-4643-B7FFD8AE97F1}"/>
              </a:ext>
            </a:extLst>
          </p:cNvPr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1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4626927" y="6578480"/>
            <a:ext cx="5279073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b="1">
                <a:solidFill>
                  <a:srgbClr val="000000"/>
                </a:solidFill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  <a:r>
              <a:rPr lang="en-GB" sz="1000" b="1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| </a:t>
            </a:r>
            <a:r>
              <a:rPr lang="en-GB" sz="1000" b="1">
                <a:solidFill>
                  <a:srgbClr val="000000"/>
                </a:solidFill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7.01</a:t>
            </a:r>
            <a:r>
              <a:rPr lang="en-GB" sz="1000" b="1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GB" sz="1000" b="1">
                <a:solidFill>
                  <a:srgbClr val="000000"/>
                </a:solidFill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Treasure Island</a:t>
            </a:r>
            <a:r>
              <a:rPr lang="en-GB" sz="1000" b="1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| </a:t>
            </a:r>
            <a:r>
              <a:rPr lang="en-GB" sz="1000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Organiser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b="1" kern="120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73404" y="241682"/>
            <a:ext cx="5244219" cy="417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GB" sz="2000" b="1" spc="100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Treasure Island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F6D8423-0A44-87BC-D2BB-624FC32B0795}"/>
              </a:ext>
            </a:extLst>
          </p:cNvPr>
          <p:cNvSpPr/>
          <p:nvPr/>
        </p:nvSpPr>
        <p:spPr>
          <a:xfrm>
            <a:off x="50424" y="719915"/>
            <a:ext cx="2916000" cy="30891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b="1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Subject-Specific Vocabulary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71B0919-C8AE-D118-C290-BAC7BCACC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547345"/>
              </p:ext>
            </p:extLst>
          </p:nvPr>
        </p:nvGraphicFramePr>
        <p:xfrm>
          <a:off x="231560" y="1117963"/>
          <a:ext cx="9401229" cy="1057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397715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571514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44424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expanded noun phrase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noProof="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group of words made up of a noun and words to describe that noun (such as adjectives and prepositional phrases)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17575"/>
                  </a:ext>
                </a:extLst>
              </a:tr>
              <a:tr h="444244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first-person narrative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narrative or mode of storytelling in which the narrator appears as ‘I’, recollecting his or her own part in the events that occur, either as a witness to the action or as an important participant in it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406457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493CF0B-CB1A-DCD2-A0EB-7D6229A82B4E}"/>
              </a:ext>
            </a:extLst>
          </p:cNvPr>
          <p:cNvSpPr/>
          <p:nvPr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FA9B94-F69F-D068-4643-B7FFD8AE97F1}"/>
              </a:ext>
            </a:extLst>
          </p:cNvPr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F4D56E8-685F-D60F-22D5-29AFD0D65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054794"/>
              </p:ext>
            </p:extLst>
          </p:nvPr>
        </p:nvGraphicFramePr>
        <p:xfrm>
          <a:off x="231560" y="4966336"/>
          <a:ext cx="9401226" cy="1268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696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328288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561242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317203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disarming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someone does something to make you feel less hostile towards them or suspicious of them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52879"/>
                  </a:ext>
                </a:extLst>
              </a:tr>
              <a:tr h="317203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affable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friendly, good natured or easy to talk to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406457"/>
                  </a:ext>
                </a:extLst>
              </a:tr>
              <a:tr h="317203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irascible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having or showing a tendency to be easily angered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276199"/>
                  </a:ext>
                </a:extLst>
              </a:tr>
              <a:tr h="317203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pragmatic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BeeZee" panose="020B0604020202020204" charset="0"/>
                          <a:ea typeface="+mn-ea"/>
                          <a:cs typeface="+mn-cs"/>
                        </a:rPr>
                        <a:t>describes someone who makes sensible decisions and deals effectively with problems</a:t>
                      </a:r>
                      <a:endParaRPr lang="en-GB" sz="1200" b="0" kern="100" dirty="0">
                        <a:solidFill>
                          <a:schemeClr val="tx1"/>
                        </a:solidFill>
                        <a:effectLst/>
                        <a:latin typeface="ABeeZee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730589"/>
                  </a:ext>
                </a:extLst>
              </a:tr>
            </a:tbl>
          </a:graphicData>
        </a:graphic>
      </p:graphicFrame>
      <p:graphicFrame>
        <p:nvGraphicFramePr>
          <p:cNvPr id="16" name="Table 3">
            <a:extLst>
              <a:ext uri="{FF2B5EF4-FFF2-40B4-BE49-F238E27FC236}">
                <a16:creationId xmlns:a16="http://schemas.microsoft.com/office/drawing/2014/main" id="{505DF063-3C7D-CDF9-3609-6A790504F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473775"/>
              </p:ext>
            </p:extLst>
          </p:nvPr>
        </p:nvGraphicFramePr>
        <p:xfrm>
          <a:off x="231560" y="2662399"/>
          <a:ext cx="9401228" cy="481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471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390112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499645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481199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colonialism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a practice by which one country controls people or areas in another country, often by establishing colonies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4543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12939310-3683-FAD6-7930-217A564E07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26545"/>
              </p:ext>
            </p:extLst>
          </p:nvPr>
        </p:nvGraphicFramePr>
        <p:xfrm>
          <a:off x="231560" y="3630776"/>
          <a:ext cx="9401227" cy="848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470">
                  <a:extLst>
                    <a:ext uri="{9D8B030D-6E8A-4147-A177-3AD203B41FA5}">
                      <a16:colId xmlns:a16="http://schemas.microsoft.com/office/drawing/2014/main" val="545956710"/>
                    </a:ext>
                  </a:extLst>
                </a:gridCol>
                <a:gridCol w="1310576">
                  <a:extLst>
                    <a:ext uri="{9D8B030D-6E8A-4147-A177-3AD203B41FA5}">
                      <a16:colId xmlns:a16="http://schemas.microsoft.com/office/drawing/2014/main" val="453882962"/>
                    </a:ext>
                  </a:extLst>
                </a:gridCol>
                <a:gridCol w="7579181">
                  <a:extLst>
                    <a:ext uri="{9D8B030D-6E8A-4147-A177-3AD203B41FA5}">
                      <a16:colId xmlns:a16="http://schemas.microsoft.com/office/drawing/2014/main" val="1203092322"/>
                    </a:ext>
                  </a:extLst>
                </a:gridCol>
              </a:tblGrid>
              <a:tr h="424192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15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archetype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something that is a perfect or typical example of a particular kind of person or thing, because it has all its most important characteristics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831751"/>
                  </a:ext>
                </a:extLst>
              </a:tr>
              <a:tr h="424192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16</a:t>
                      </a:r>
                      <a:endParaRPr lang="en-GB" sz="1200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trait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particular characteristic, quality or tendency that someone or something has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584857"/>
                  </a:ext>
                </a:extLst>
              </a:tr>
            </a:tbl>
          </a:graphicData>
        </a:graphic>
      </p:graphicFrame>
      <p:sp>
        <p:nvSpPr>
          <p:cNvPr id="20" name="Rectangle 11">
            <a:extLst>
              <a:ext uri="{FF2B5EF4-FFF2-40B4-BE49-F238E27FC236}">
                <a16:creationId xmlns:a16="http://schemas.microsoft.com/office/drawing/2014/main" id="{0DD0BF8B-A732-B067-0B09-8A86F2DC837B}"/>
              </a:ext>
            </a:extLst>
          </p:cNvPr>
          <p:cNvSpPr/>
          <p:nvPr/>
        </p:nvSpPr>
        <p:spPr>
          <a:xfrm>
            <a:off x="58425" y="4568290"/>
            <a:ext cx="2916000" cy="30891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b="1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Character/Tone Vocabulary</a:t>
            </a:r>
            <a:endParaRPr lang="en-GB" sz="1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F0B94D1D-4961-ED29-5CBB-DF64AB45EA26}"/>
              </a:ext>
            </a:extLst>
          </p:cNvPr>
          <p:cNvSpPr/>
          <p:nvPr/>
        </p:nvSpPr>
        <p:spPr>
          <a:xfrm>
            <a:off x="39837" y="3232728"/>
            <a:ext cx="2916000" cy="30891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b="1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Academic Vocabulary</a:t>
            </a:r>
            <a:endParaRPr lang="en-GB" sz="1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1933A8AB-9BC0-00EC-8E2F-8A25B2AC5AE3}"/>
              </a:ext>
            </a:extLst>
          </p:cNvPr>
          <p:cNvSpPr/>
          <p:nvPr/>
        </p:nvSpPr>
        <p:spPr>
          <a:xfrm>
            <a:off x="88409" y="2264351"/>
            <a:ext cx="2916000" cy="30891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Thematic Vocabulary</a:t>
            </a:r>
            <a:endParaRPr lang="en-GB" sz="1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8006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108000" tIns="0" rIns="108000" bIns="0" anchor="t"/>
      <a:lstStyle>
        <a:defPPr algn="ctr">
          <a:lnSpc>
            <a:spcPct val="100000"/>
          </a:lnSpc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c11a96-1489-4bab-81bb-666e58b9cc4f">
      <Terms xmlns="http://schemas.microsoft.com/office/infopath/2007/PartnerControls"/>
    </lcf76f155ced4ddcb4097134ff3c332f>
    <TaxCatchAll xmlns="041a4a33-2307-4a47-a48d-ba69e7a9f36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AA8F8C-81A2-4458-8BEC-871E5C46537F}"/>
</file>

<file path=customXml/itemProps2.xml><?xml version="1.0" encoding="utf-8"?>
<ds:datastoreItem xmlns:ds="http://schemas.openxmlformats.org/officeDocument/2006/customXml" ds:itemID="{AF20F8DA-C4FB-4450-BACC-F5A742E79B9F}">
  <ds:schemaRefs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sharepoint/v3"/>
    <ds:schemaRef ds:uri="7cdbce52-7c58-4c49-97cb-d953267058b2"/>
    <ds:schemaRef ds:uri="http://schemas.microsoft.com/office/infopath/2007/PartnerControls"/>
    <ds:schemaRef ds:uri="84283a62-dbf0-4bf3-9286-04d2ea05a3ac"/>
    <ds:schemaRef ds:uri="http://schemas.microsoft.com/office/2006/metadata/properties"/>
    <ds:schemaRef ds:uri="http://www.w3.org/XML/1998/namespace"/>
    <ds:schemaRef ds:uri="http://purl.org/dc/terms/"/>
    <ds:schemaRef ds:uri="bdd40a26-798e-4419-82cd-8bafc402cc20"/>
    <ds:schemaRef ds:uri="eb27f817-6f62-42a5-b97e-5e5876e68540"/>
  </ds:schemaRefs>
</ds:datastoreItem>
</file>

<file path=customXml/itemProps3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461</Words>
  <Application>Microsoft Office PowerPoint</Application>
  <PresentationFormat>A4 Paper (210x297 mm)</PresentationFormat>
  <Paragraphs>71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ABeeZee</vt:lpstr>
      <vt:lpstr>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Quinn</dc:creator>
  <cp:lastModifiedBy>Caroline Tustain</cp:lastModifiedBy>
  <cp:revision>22</cp:revision>
  <dcterms:created xsi:type="dcterms:W3CDTF">2021-04-22T13:12:58Z</dcterms:created>
  <dcterms:modified xsi:type="dcterms:W3CDTF">2026-06-18T09:53:09Z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  <property fmtid="{D5CDD505-2E9C-101B-9397-08002B2CF9AE}" pid="3" name="MediaServiceImageTags">
    <vt:lpwstr/>
  </property>
</Properties>
</file>